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0"/>
  </p:notesMasterIdLst>
  <p:sldIdLst>
    <p:sldId id="257" r:id="rId5"/>
    <p:sldId id="258" r:id="rId6"/>
    <p:sldId id="489" r:id="rId7"/>
    <p:sldId id="490" r:id="rId8"/>
    <p:sldId id="499" r:id="rId9"/>
    <p:sldId id="491" r:id="rId10"/>
    <p:sldId id="492" r:id="rId11"/>
    <p:sldId id="500" r:id="rId12"/>
    <p:sldId id="493" r:id="rId13"/>
    <p:sldId id="494" r:id="rId14"/>
    <p:sldId id="495" r:id="rId15"/>
    <p:sldId id="496" r:id="rId16"/>
    <p:sldId id="497" r:id="rId17"/>
    <p:sldId id="498" r:id="rId18"/>
    <p:sldId id="501" r:id="rId19"/>
  </p:sldIdLst>
  <p:sldSz cx="12192000" cy="6858000"/>
  <p:notesSz cx="6858000" cy="9144000"/>
  <p:embeddedFontLst>
    <p:embeddedFont>
      <p:font typeface="KoPubWorldDotum" panose="020B0600000101010101" charset="-127"/>
      <p:regular r:id="rId21"/>
      <p:bold r:id="rId22"/>
    </p:embeddedFont>
    <p:embeddedFont>
      <p:font typeface="KoPubWorldDotum_Pro Bold" panose="020B0600000101010101" charset="-127"/>
      <p:bold r:id="rId23"/>
    </p:embeddedFont>
    <p:embeddedFont>
      <p:font typeface="KoPubWorldDotum_Pro Light" panose="020B0600000101010101" charset="-127"/>
      <p:regular r:id="rId24"/>
    </p:embeddedFont>
    <p:embeddedFont>
      <p:font typeface="Cambria Math" panose="02040503050406030204" pitchFamily="18" charset="0"/>
      <p:regular r:id="rId25"/>
    </p:embeddedFont>
    <p:embeddedFont>
      <p:font typeface="Forte" panose="03060902040502070203" pitchFamily="66" charset="0"/>
      <p:regular r:id="rId26"/>
    </p:embeddedFont>
    <p:embeddedFont>
      <p:font typeface="KoPubWorld돋움체 Bold" panose="00000800000000000000" pitchFamily="2" charset="-127"/>
      <p:bold r:id="rId27"/>
    </p:embeddedFont>
    <p:embeddedFont>
      <p:font typeface="KoPubWorld돋움체 Light" panose="00000300000000000000" pitchFamily="2" charset="-127"/>
      <p:regular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에스코어 드림 3 Light" panose="020B0303030302020204" pitchFamily="34" charset="-127"/>
      <p:regular r:id="rId31"/>
    </p:embeddedFont>
    <p:embeddedFont>
      <p:font typeface="에스코어 드림 4 Regular" panose="020B0503030302020204" pitchFamily="34" charset="-127"/>
      <p:regular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55" autoAdjust="0"/>
    <p:restoredTop sz="95986"/>
  </p:normalViewPr>
  <p:slideViewPr>
    <p:cSldViewPr snapToGrid="0">
      <p:cViewPr varScale="1">
        <p:scale>
          <a:sx n="62" d="100"/>
          <a:sy n="62" d="100"/>
        </p:scale>
        <p:origin x="108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commentAuthors" Target="commentAuthor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162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759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673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63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089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619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924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731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6219047" y="2362430"/>
            <a:ext cx="5439553" cy="3047706"/>
            <a:chOff x="6219047" y="2414945"/>
            <a:chExt cx="5439553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6219047" y="2414945"/>
              <a:ext cx="5439553" cy="2277546"/>
              <a:chOff x="6219047" y="2683103"/>
              <a:chExt cx="5439553" cy="2277546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7857046" y="4006542"/>
                <a:ext cx="3801554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8.   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차원 축소</a:t>
                </a:r>
                <a:endParaRPr kumimoji="1" lang="en-US" altLang="ko-KR" sz="280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9.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비지도 학습</a:t>
                </a:r>
                <a:endParaRPr kumimoji="1" lang="en-US" altLang="ko-KR" sz="28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8.5 LLE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지역 선형 </a:t>
            </a: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임베딩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(LLE; Locally Linear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79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 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(random projection)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선형 투영을 사용하여 데이터를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저차원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공간으로 투영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실제로 거리를 잘 보존하는 것으로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밝혀짐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	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by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Wiliam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B. Johnson, and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Joram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Lindenstrauss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품질은 샘플 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/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목표 차원수에 따라 다름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sklearn.</a:t>
            </a:r>
            <a:r>
              <a:rPr lang="en-US" altLang="ko-KR" sz="2400" b="1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random_projection</a:t>
            </a:r>
            <a:endParaRPr lang="en-US" altLang="ko-KR" sz="24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97487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57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다차원 스케일링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(MDS; multi-dimensional scaling)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거리를 보존하면서 차원을 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[3] </a:t>
            </a:r>
            <a:r>
              <a:rPr lang="en-US" altLang="ko-KR" sz="24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Isomap</a:t>
            </a:r>
            <a:endParaRPr lang="en-US" altLang="ko-KR" sz="24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샘플을 가장 가까운 이웃과 연결하는 방식으로 그래프를 생성함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geodesic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distance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유지하며 차원을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축소해나감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[4] </a:t>
            </a: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t-SNE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(t-distributed stochastic neighbor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비슷한 샘플은 가까이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비슷하지 않은 샘플은 멀리 떨어지도록 하며 차원축소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시각화에 많이 사용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공간의 샘플의 군집을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때 사용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0042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4E277F-92DA-4BC8-935C-F8CF1B726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72" y="1410943"/>
            <a:ext cx="11318055" cy="403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75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1311153" y="2495154"/>
            <a:ext cx="2904758" cy="1315113"/>
            <a:chOff x="593574" y="850681"/>
            <a:chExt cx="2904758" cy="131511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14253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9.1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군집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27799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9.2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가우시안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혼합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9221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Intro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E33A35-2BFE-4151-BEBC-0288E7392096}"/>
              </a:ext>
            </a:extLst>
          </p:cNvPr>
          <p:cNvSpPr txBox="1"/>
          <p:nvPr/>
        </p:nvSpPr>
        <p:spPr>
          <a:xfrm>
            <a:off x="670603" y="1095875"/>
            <a:ext cx="10646896" cy="5591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군집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(clustering)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비슷한 샘플을 하나의 클러스터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(cluster)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묶어 모으는 것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 분석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고객 분류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추천 시스템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검색 엔진 등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05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이상치 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(outlier detection)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“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정상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”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데이터가 어떻게 보이는지를 학습함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이후 비정상 샘플을 감지하는 데 사용한다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e.g.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제조라인 결함 탐지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시계열 데이터에서 새로운 경향성 찾기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05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밀도 추정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(density estimation)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데이터셋 생성 확률 과정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(random process)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확률밀도함수를 추정하는 것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이상치 탐지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밀도가 매우 낮은 영역에 높인 샘플이 이상치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3753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1311153" y="1231433"/>
            <a:ext cx="4780272" cy="4395133"/>
            <a:chOff x="593574" y="850681"/>
            <a:chExt cx="4780272" cy="439513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4673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차원의 저주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46554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8.2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차원 축소를 위한 접근 방법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2236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8.4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커널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PCA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141577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8.5 LLE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1494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8.3 PCA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A5B12C-8897-44BC-BB55-96B4F238D3E5}"/>
                </a:ext>
              </a:extLst>
            </p:cNvPr>
            <p:cNvSpPr txBox="1"/>
            <p:nvPr/>
          </p:nvSpPr>
          <p:spPr>
            <a:xfrm>
              <a:off x="718404" y="4722594"/>
              <a:ext cx="36134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8.6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다른 차원 축소 기법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380EF5A-77B0-4BFF-B796-0FE7C4E01518}"/>
                </a:ext>
              </a:extLst>
            </p:cNvPr>
            <p:cNvSpPr/>
            <p:nvPr/>
          </p:nvSpPr>
          <p:spPr>
            <a:xfrm>
              <a:off x="593574" y="471963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475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차원의 저주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샘플 각각이 매우 많은 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가지고 있는 경우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훈련의 속도를 더디게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좋은 솔루션을 찾기 어렵게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해결책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수를 줄여 가능한 범위로 변경할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접근방법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 /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learning)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C9FA1C-4756-41D3-9109-81DE472A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461" y="3831294"/>
            <a:ext cx="8087854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1691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대부분의 경우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훈련샘플이 모든 차원에 걸쳐 균일한 분포를 띠지는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 안의 </a:t>
            </a:r>
            <a:r>
              <a:rPr lang="ko-KR" altLang="en-US" sz="2400" dirty="0" err="1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저차원</a:t>
            </a:r>
            <a:r>
              <a:rPr lang="ko-KR" altLang="en-US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부분 공간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 놓여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70B3464-B64E-4ECC-B487-15484785B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106" y="2864953"/>
            <a:ext cx="3746320" cy="25915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6CF6746-09E6-406B-BDD1-CB38690C1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2830" y="2864953"/>
            <a:ext cx="3082538" cy="25915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7FC332-842D-4D5A-BEE0-CF025EDBE6C0}"/>
                  </a:ext>
                </a:extLst>
              </p:cNvPr>
              <p:cNvSpPr txBox="1"/>
              <p:nvPr/>
            </p:nvSpPr>
            <p:spPr>
              <a:xfrm>
                <a:off x="1841856" y="5584759"/>
                <a:ext cx="6097712" cy="9036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à"/>
                </a:pPr>
                <a:r>
                  <a:rPr lang="ko-KR" altLang="en-US" sz="1800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데이터셋의 차원을 </a:t>
                </a:r>
                <a:r>
                  <a:rPr lang="en-US" altLang="ko-KR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3D</a:t>
                </a:r>
                <a:r>
                  <a:rPr lang="ko-KR" altLang="en-US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에서 </a:t>
                </a:r>
                <a:r>
                  <a:rPr lang="en-US" altLang="ko-KR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2D</a:t>
                </a:r>
                <a:r>
                  <a:rPr lang="ko-KR" altLang="en-US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로 줄임</a:t>
                </a:r>
                <a:endParaRPr lang="en-US" altLang="ko-KR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à"/>
                </a:pPr>
                <a:r>
                  <a:rPr lang="ko-KR" altLang="en-US" dirty="0">
                    <a:solidFill>
                      <a:srgbClr val="000000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Wingdings" panose="05000000000000000000" pitchFamily="2" charset="2"/>
                  </a:rPr>
                  <a:t>각 축은 새로운 특성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𝑧</m:t>
                        </m:r>
                      </m:e>
                      <m:sub>
                        <m:r>
                          <a:rPr lang="en-US" altLang="ko-KR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에스코어 드림 4 Regular" panose="020B0503030302020204" pitchFamily="34" charset="-127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ko-KR" altLang="en-US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에 대응된다</a:t>
                </a:r>
                <a:r>
                  <a:rPr lang="en-US" altLang="ko-KR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.</a:t>
                </a:r>
                <a:endPara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7FC332-842D-4D5A-BEE0-CF025EDBE6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1856" y="5584759"/>
                <a:ext cx="6097712" cy="903645"/>
              </a:xfrm>
              <a:prstGeom prst="rect">
                <a:avLst/>
              </a:prstGeom>
              <a:blipFill>
                <a:blip r:embed="rId5"/>
                <a:stretch>
                  <a:fillRect l="-600" b="-1013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89E1D8-FBEB-4025-B163-F2719BEAD96B}"/>
              </a:ext>
            </a:extLst>
          </p:cNvPr>
          <p:cNvSpPr txBox="1"/>
          <p:nvPr/>
        </p:nvSpPr>
        <p:spPr>
          <a:xfrm>
            <a:off x="670603" y="1758303"/>
            <a:ext cx="11309064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Q.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데이터가 </a:t>
            </a:r>
            <a:r>
              <a:rPr lang="ko-KR" altLang="en-US" sz="2400" dirty="0" err="1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스위스롤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swiss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roll)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분포를 띠고 있다면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? ( =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부분공간의 뒤틀림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EA0260-1152-4503-A9D2-671915530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30" y="2784298"/>
            <a:ext cx="3376148" cy="258336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FCBF33-C86D-4731-815E-975B601B8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682" y="2835668"/>
            <a:ext cx="6467949" cy="2304122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D683F2D4-0FB1-492A-AFF9-12245FDE87AF}"/>
              </a:ext>
            </a:extLst>
          </p:cNvPr>
          <p:cNvSpPr/>
          <p:nvPr/>
        </p:nvSpPr>
        <p:spPr>
          <a:xfrm>
            <a:off x="4736387" y="2784298"/>
            <a:ext cx="3376148" cy="25833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B4BC0A-8535-4038-BDB3-62910FE1D3D8}"/>
              </a:ext>
            </a:extLst>
          </p:cNvPr>
          <p:cNvSpPr txBox="1"/>
          <p:nvPr/>
        </p:nvSpPr>
        <p:spPr>
          <a:xfrm>
            <a:off x="4620924" y="5537218"/>
            <a:ext cx="3752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평면에 투영시킬 경우</a:t>
            </a:r>
            <a:endParaRPr lang="en-US" altLang="ko-KR" dirty="0">
              <a:solidFill>
                <a:srgbClr val="FF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Wingdings" panose="05000000000000000000" pitchFamily="2" charset="2"/>
              </a:rPr>
              <a:t>스위스 롤의 층이 서로 </a:t>
            </a:r>
            <a:r>
              <a:rPr lang="ko-KR" altLang="en-US" dirty="0" err="1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Wingdings" panose="05000000000000000000" pitchFamily="2" charset="2"/>
              </a:rPr>
              <a:t>뭉개짐</a:t>
            </a:r>
            <a:endParaRPr lang="ko-KR" altLang="en-US" dirty="0">
              <a:solidFill>
                <a:srgbClr val="FF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814301F-A43E-4EF9-97C1-314DB1D0E411}"/>
              </a:ext>
            </a:extLst>
          </p:cNvPr>
          <p:cNvSpPr/>
          <p:nvPr/>
        </p:nvSpPr>
        <p:spPr>
          <a:xfrm>
            <a:off x="8301519" y="2788854"/>
            <a:ext cx="3015980" cy="2583368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5EB984-38F2-4F79-9BA5-D7F293F071C0}"/>
              </a:ext>
            </a:extLst>
          </p:cNvPr>
          <p:cNvSpPr txBox="1"/>
          <p:nvPr/>
        </p:nvSpPr>
        <p:spPr>
          <a:xfrm>
            <a:off x="8301519" y="5530947"/>
            <a:ext cx="3752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Desired.</a:t>
            </a:r>
          </a:p>
          <a:p>
            <a:r>
              <a:rPr lang="ko-KR" altLang="en-US" dirty="0">
                <a:solidFill>
                  <a:srgbClr val="0070C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스위스 롤을 펼쳐 </a:t>
            </a:r>
            <a:r>
              <a:rPr lang="en-US" altLang="ko-KR" dirty="0">
                <a:solidFill>
                  <a:srgbClr val="0070C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2D </a:t>
            </a:r>
            <a:r>
              <a:rPr lang="ko-KR" altLang="en-US" dirty="0">
                <a:solidFill>
                  <a:srgbClr val="0070C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데이터셋 얻기</a:t>
            </a:r>
          </a:p>
        </p:txBody>
      </p:sp>
    </p:spTree>
    <p:extLst>
      <p:ext uri="{BB962C8B-B14F-4D97-AF65-F5344CB8AC3E}">
        <p14:creationId xmlns:p14="http://schemas.microsoft.com/office/powerpoint/2010/main" val="46637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1678934" cy="557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스위스 롤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b="1" dirty="0" err="1">
                <a:solidFill>
                  <a:srgbClr val="00206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매니폴드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(manifold)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한 형태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2D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매니폴드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공간에서 휘어지거나 뒤틀린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2D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모양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매니폴드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국부적으로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 초평면으로 보일 수 있는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	         n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차원 공간의 일부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 n &lt; D )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훈련샘플이 놓인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매니폴드를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모델링하는 것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가정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assumption)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실제 고차원 데이터셋이 더 낮은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저차원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매니폴드에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가깝게 놓여있다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라는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가정으로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학습의 기본 가정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 분석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(PCA; Principal Component Analysis)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데이터에 가장 가까운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초평면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(hyper-plane)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정의한 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데이터를 이 평면에 투영시킴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이것을 단면으로 잘라낸다고 생각하면 쉬움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분산 보존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분산이 최대로 보존되는 축을 선택하는 것이</a:t>
            </a:r>
            <a:br>
              <a:rPr lang="en-US" altLang="ko-KR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	                </a:t>
            </a:r>
            <a:r>
              <a:rPr lang="ko-KR" altLang="en-US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정보가 가장 적게 손실되므로 합리적이다</a:t>
            </a:r>
            <a:r>
              <a:rPr lang="en-US" altLang="ko-KR" sz="2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en-US" altLang="ko-KR" sz="24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A8FE0F-875E-4FA4-B59A-029AE7E25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869" y="4032646"/>
            <a:ext cx="5465295" cy="26025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ABDB20-933C-4630-A6BF-672AC086D21C}"/>
              </a:ext>
            </a:extLst>
          </p:cNvPr>
          <p:cNvSpPr txBox="1"/>
          <p:nvPr/>
        </p:nvSpPr>
        <p:spPr>
          <a:xfrm>
            <a:off x="7723595" y="4167651"/>
            <a:ext cx="42149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분산의 정도가 큼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</a:t>
            </a:r>
            <a:r>
              <a:rPr lang="ko-KR" altLang="en-US" b="1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최대로 보존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5EC3BE-E07D-44F1-84FE-6B864EF04087}"/>
              </a:ext>
            </a:extLst>
          </p:cNvPr>
          <p:cNvSpPr txBox="1"/>
          <p:nvPr/>
        </p:nvSpPr>
        <p:spPr>
          <a:xfrm>
            <a:off x="7723595" y="5762125"/>
            <a:ext cx="23553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분산의 정도가 작음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8F8A58-7F17-4865-9A47-B31F15B6F811}"/>
              </a:ext>
            </a:extLst>
          </p:cNvPr>
          <p:cNvSpPr txBox="1"/>
          <p:nvPr/>
        </p:nvSpPr>
        <p:spPr>
          <a:xfrm>
            <a:off x="7723595" y="4936989"/>
            <a:ext cx="23553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분산의 정도가 중간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4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 분석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(PCA; Principal Component Analysis)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(principal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component;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PC)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고차원 데이터셋의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PCA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 서로 직교하는 축을 찾는데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차원 데이터셋의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번째 축까지 찾는다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번째 축을 이 데이터의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번째 주성분이라고 지칭한다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en-US" altLang="ko-KR" sz="24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03212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230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커널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커널 </a:t>
            </a:r>
            <a:r>
              <a:rPr lang="en-US" altLang="ko-KR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; Kernel PCA)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56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3260</TotalTime>
  <Words>787</Words>
  <Application>Microsoft Office PowerPoint</Application>
  <PresentationFormat>와이드스크린</PresentationFormat>
  <Paragraphs>119</Paragraphs>
  <Slides>15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8" baseType="lpstr">
      <vt:lpstr>맑은 고딕</vt:lpstr>
      <vt:lpstr>Wingdings</vt:lpstr>
      <vt:lpstr>KoPubWorldDotum</vt:lpstr>
      <vt:lpstr>Forte</vt:lpstr>
      <vt:lpstr>KoPubWorld돋움체 Bold</vt:lpstr>
      <vt:lpstr>Arial</vt:lpstr>
      <vt:lpstr>KoPubWorldDotum_Pro Light</vt:lpstr>
      <vt:lpstr>Cambria Math</vt:lpstr>
      <vt:lpstr>KoPubWorld돋움체 Light</vt:lpstr>
      <vt:lpstr>에스코어 드림 4 Regular</vt:lpstr>
      <vt:lpstr>KoPubWorldDotum_Pro Bold</vt:lpstr>
      <vt:lpstr>에스코어 드림 3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98</cp:revision>
  <dcterms:created xsi:type="dcterms:W3CDTF">2019-09-24T13:38:54Z</dcterms:created>
  <dcterms:modified xsi:type="dcterms:W3CDTF">2021-07-30T08:55:30Z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